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81" r:id="rId17"/>
    <p:sldId id="282" r:id="rId18"/>
    <p:sldId id="280" r:id="rId19"/>
    <p:sldId id="279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77" r:id="rId29"/>
    <p:sldId id="306" r:id="rId30"/>
    <p:sldId id="278" r:id="rId31"/>
    <p:sldId id="329" r:id="rId32"/>
    <p:sldId id="327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256" r:id="rId53"/>
    <p:sldId id="257" r:id="rId54"/>
    <p:sldId id="258" r:id="rId55"/>
    <p:sldId id="259" r:id="rId56"/>
    <p:sldId id="260" r:id="rId57"/>
    <p:sldId id="266" r:id="rId58"/>
    <p:sldId id="263" r:id="rId59"/>
    <p:sldId id="268" r:id="rId60"/>
    <p:sldId id="267" r:id="rId61"/>
    <p:sldId id="269" r:id="rId62"/>
    <p:sldId id="270" r:id="rId63"/>
    <p:sldId id="271" r:id="rId64"/>
    <p:sldId id="272" r:id="rId65"/>
    <p:sldId id="273" r:id="rId66"/>
    <p:sldId id="274" r:id="rId67"/>
    <p:sldId id="276" r:id="rId68"/>
    <p:sldId id="27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ote=2499,cv=5" id="{69F11AE2-D704-4D7E-A05A-D7CB6399DB5B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smote=21273,cv=5" id="{463DACFA-DDA1-4E3D-B974-0BD02BE9AE07}">
          <p14:sldIdLst>
            <p14:sldId id="281"/>
            <p14:sldId id="282"/>
            <p14:sldId id="280"/>
            <p14:sldId id="27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smote=9576,cv=5,rtm" id="{AC6D25C3-6BFD-4E12-A8DC-A8063BBCD021}">
          <p14:sldIdLst>
            <p14:sldId id="277"/>
            <p14:sldId id="306"/>
            <p14:sldId id="278"/>
            <p14:sldId id="329"/>
            <p14:sldId id="327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Default Section" id="{9D4744BF-2813-42BA-957E-92C0928EA08B}">
          <p14:sldIdLst>
            <p14:sldId id="256"/>
            <p14:sldId id="257"/>
            <p14:sldId id="258"/>
            <p14:sldId id="259"/>
            <p14:sldId id="260"/>
          </p14:sldIdLst>
        </p14:section>
        <p14:section name="cv=5,smote=5000" id="{797031DE-7EF8-4AFB-B241-63597E6296F6}">
          <p14:sldIdLst>
            <p14:sldId id="266"/>
            <p14:sldId id="263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29" autoAdjust="0"/>
    <p:restoredTop sz="72920" autoAdjust="0"/>
  </p:normalViewPr>
  <p:slideViewPr>
    <p:cSldViewPr snapToGrid="0">
      <p:cViewPr varScale="1">
        <p:scale>
          <a:sx n="55" d="100"/>
          <a:sy n="55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A0A76-68FB-402D-BB60-58D715767D7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A48D2-0FB1-4A11-B8C3-B8CDA7AC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9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660x440</a:t>
            </a:r>
          </a:p>
          <a:p>
            <a:endParaRPr lang="en-US" dirty="0"/>
          </a:p>
          <a:p>
            <a:r>
              <a:rPr lang="en-US" dirty="0"/>
              <a:t>Total observations =  2499    </a:t>
            </a:r>
          </a:p>
          <a:p>
            <a:endParaRPr lang="en-US" dirty="0"/>
          </a:p>
          <a:p>
            <a:r>
              <a:rPr lang="en-US" dirty="0"/>
              <a:t>usage obs.</a:t>
            </a:r>
          </a:p>
          <a:p>
            <a:r>
              <a:rPr lang="en-US" dirty="0"/>
              <a:t>train 1502</a:t>
            </a:r>
          </a:p>
          <a:p>
            <a:r>
              <a:rPr lang="en-US" dirty="0"/>
              <a:t>test  490 </a:t>
            </a:r>
          </a:p>
          <a:p>
            <a:r>
              <a:rPr lang="en-US" dirty="0"/>
              <a:t>hold  507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validation for 9576, each method about 20-30 minutes elapsed time</a:t>
            </a:r>
          </a:p>
          <a:p>
            <a:r>
              <a:rPr lang="en-US" dirty="0"/>
              <a:t>NNLS</a:t>
            </a:r>
          </a:p>
          <a:p>
            <a:r>
              <a:rPr lang="en-US" dirty="0">
                <a:effectLst/>
              </a:rPr>
              <a:t>user system elapsed </a:t>
            </a:r>
          </a:p>
          <a:p>
            <a:r>
              <a:rPr lang="en-US" dirty="0">
                <a:effectLst/>
              </a:rPr>
              <a:t>0.33 0.50 1574.17</a:t>
            </a:r>
            <a:endParaRPr lang="en-US" dirty="0"/>
          </a:p>
          <a:p>
            <a:r>
              <a:rPr lang="en-US" dirty="0"/>
              <a:t>AUC</a:t>
            </a:r>
          </a:p>
          <a:p>
            <a:r>
              <a:rPr lang="en-US" dirty="0">
                <a:effectLst/>
              </a:rPr>
              <a:t>user system elapsed </a:t>
            </a:r>
          </a:p>
          <a:p>
            <a:r>
              <a:rPr lang="en-US" dirty="0">
                <a:effectLst/>
              </a:rPr>
              <a:t>3.53 1.03 1221.45</a:t>
            </a:r>
          </a:p>
          <a:p>
            <a:r>
              <a:rPr lang="en-US" dirty="0" err="1">
                <a:effectLst/>
              </a:rPr>
              <a:t>Nnloglik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user system elapsed </a:t>
            </a:r>
          </a:p>
          <a:p>
            <a:r>
              <a:rPr lang="en-US" dirty="0">
                <a:effectLst/>
              </a:rPr>
              <a:t>0.34 0.17 1172.98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4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1300x740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48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cvsl_auc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.nnls.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cv) </a:t>
            </a:r>
          </a:p>
          <a:p>
            <a:r>
              <a:rPr lang="fr-FR" dirty="0">
                <a:effectLst/>
              </a:rPr>
              <a:t>$</a:t>
            </a:r>
            <a:r>
              <a:rPr lang="fr-FR" dirty="0" err="1">
                <a:effectLst/>
              </a:rPr>
              <a:t>cvAUC</a:t>
            </a:r>
            <a:r>
              <a:rPr lang="fr-FR" dirty="0">
                <a:effectLst/>
              </a:rPr>
              <a:t> [1] </a:t>
            </a:r>
            <a:r>
              <a:rPr lang="fr-FR" b="1" dirty="0">
                <a:effectLst/>
              </a:rPr>
              <a:t>0.7567559</a:t>
            </a:r>
            <a:r>
              <a:rPr lang="fr-FR" dirty="0">
                <a:effectLst/>
              </a:rPr>
              <a:t> </a:t>
            </a:r>
          </a:p>
          <a:p>
            <a:r>
              <a:rPr lang="fr-FR" dirty="0">
                <a:effectLst/>
              </a:rPr>
              <a:t>$se [1] 0.01509683 </a:t>
            </a:r>
          </a:p>
          <a:p>
            <a:r>
              <a:rPr lang="fr-FR" dirty="0">
                <a:effectLst/>
              </a:rPr>
              <a:t>$ci [1] 0.7271667 0.7863451 </a:t>
            </a:r>
          </a:p>
          <a:p>
            <a:r>
              <a:rPr lang="fr-FR" dirty="0">
                <a:effectLst/>
              </a:rPr>
              <a:t>$confidence [1] 0.95</a:t>
            </a:r>
          </a:p>
          <a:p>
            <a:endParaRPr lang="fr-FR" dirty="0">
              <a:effectLst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cvsl_auc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(ensem.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.cv) </a:t>
            </a:r>
          </a:p>
          <a:p>
            <a:r>
              <a:rPr lang="fr-FR" dirty="0">
                <a:effectLst/>
              </a:rPr>
              <a:t>$</a:t>
            </a:r>
            <a:r>
              <a:rPr lang="fr-FR" dirty="0" err="1">
                <a:effectLst/>
              </a:rPr>
              <a:t>cvAUC</a:t>
            </a:r>
            <a:r>
              <a:rPr lang="fr-FR" dirty="0">
                <a:effectLst/>
              </a:rPr>
              <a:t> [1] </a:t>
            </a:r>
            <a:r>
              <a:rPr lang="fr-FR" b="1" dirty="0">
                <a:effectLst/>
              </a:rPr>
              <a:t>0.7708752 </a:t>
            </a:r>
          </a:p>
          <a:p>
            <a:r>
              <a:rPr lang="fr-FR" dirty="0">
                <a:effectLst/>
              </a:rPr>
              <a:t>$se [1] 0.01452117 </a:t>
            </a:r>
          </a:p>
          <a:p>
            <a:r>
              <a:rPr lang="fr-FR" dirty="0">
                <a:effectLst/>
              </a:rPr>
              <a:t>$ci [1] 0.7424143 0.7993362 </a:t>
            </a:r>
          </a:p>
          <a:p>
            <a:r>
              <a:rPr lang="fr-FR" dirty="0">
                <a:effectLst/>
              </a:rPr>
              <a:t>$confidence [1] 0.95 </a:t>
            </a:r>
            <a:br>
              <a:rPr lang="fr-FR" dirty="0"/>
            </a:br>
            <a:endParaRPr lang="fr-FR" dirty="0">
              <a:effectLst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cvsl_auc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(ensem.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nnloglik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.cv) </a:t>
            </a:r>
          </a:p>
          <a:p>
            <a:r>
              <a:rPr lang="en-US" dirty="0">
                <a:effectLst/>
              </a:rPr>
              <a:t>$</a:t>
            </a:r>
            <a:r>
              <a:rPr lang="en-US" dirty="0" err="1">
                <a:effectLst/>
              </a:rPr>
              <a:t>cvAUC</a:t>
            </a:r>
            <a:r>
              <a:rPr lang="en-US" dirty="0">
                <a:effectLst/>
              </a:rPr>
              <a:t> [1] </a:t>
            </a:r>
            <a:r>
              <a:rPr lang="en-US" b="1" dirty="0">
                <a:effectLst/>
              </a:rPr>
              <a:t>0.7675703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$se [1] 0.01489233 </a:t>
            </a:r>
          </a:p>
          <a:p>
            <a:r>
              <a:rPr lang="en-US" dirty="0">
                <a:effectLst/>
              </a:rPr>
              <a:t>$ci [1] 0.7383819 0.7967588 </a:t>
            </a:r>
          </a:p>
          <a:p>
            <a:r>
              <a:rPr lang="en-US" dirty="0">
                <a:effectLst/>
              </a:rPr>
              <a:t>$confidence [1] 0.95</a:t>
            </a:r>
            <a:endParaRPr lang="fr-F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observations =  21273   </a:t>
            </a:r>
          </a:p>
          <a:p>
            <a:endParaRPr lang="en-US" dirty="0"/>
          </a:p>
          <a:p>
            <a:r>
              <a:rPr lang="en-US" dirty="0"/>
              <a:t>usage obs. </a:t>
            </a:r>
          </a:p>
          <a:p>
            <a:r>
              <a:rPr lang="en-US" dirty="0"/>
              <a:t>train 12743</a:t>
            </a:r>
          </a:p>
          <a:p>
            <a:r>
              <a:rPr lang="en-US" dirty="0"/>
              <a:t>test  4206 </a:t>
            </a:r>
          </a:p>
          <a:p>
            <a:r>
              <a:rPr lang="en-US" dirty="0"/>
              <a:t>hold  4324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9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#---------</a:t>
            </a:r>
          </a:p>
          <a:p>
            <a:r>
              <a:rPr lang="en-US" dirty="0"/>
              <a:t># Tuning</a:t>
            </a:r>
          </a:p>
          <a:p>
            <a:r>
              <a:rPr lang="en-US" dirty="0"/>
              <a:t>#---------</a:t>
            </a:r>
          </a:p>
          <a:p>
            <a:r>
              <a:rPr lang="en-US" dirty="0" err="1"/>
              <a:t>xgboost.custom</a:t>
            </a:r>
            <a:r>
              <a:rPr lang="en-US" dirty="0"/>
              <a:t> &lt;- </a:t>
            </a:r>
            <a:r>
              <a:rPr lang="en-US" dirty="0" err="1"/>
              <a:t>create.Learner</a:t>
            </a:r>
            <a:r>
              <a:rPr lang="en-US" dirty="0"/>
              <a:t>('</a:t>
            </a:r>
            <a:r>
              <a:rPr lang="en-US" dirty="0" err="1"/>
              <a:t>SL.xgboost</a:t>
            </a:r>
            <a:r>
              <a:rPr lang="en-US" dirty="0"/>
              <a:t>'</a:t>
            </a:r>
          </a:p>
          <a:p>
            <a:r>
              <a:rPr lang="en-US" dirty="0"/>
              <a:t>  ,tune=list(</a:t>
            </a:r>
          </a:p>
          <a:p>
            <a:r>
              <a:rPr lang="en-US" dirty="0"/>
              <a:t>    </a:t>
            </a:r>
            <a:r>
              <a:rPr lang="en-US" dirty="0" err="1"/>
              <a:t>ntrees</a:t>
            </a:r>
            <a:r>
              <a:rPr lang="en-US" dirty="0"/>
              <a:t>=c(500,1000,2000) ,</a:t>
            </a:r>
            <a:r>
              <a:rPr lang="en-US" dirty="0" err="1"/>
              <a:t>max_depth</a:t>
            </a:r>
            <a:r>
              <a:rPr lang="en-US" dirty="0"/>
              <a:t>=4   # 1:4</a:t>
            </a:r>
          </a:p>
          <a:p>
            <a:r>
              <a:rPr lang="en-US" dirty="0"/>
              <a:t>   ,shrinkage=c(0.01,0.1) ,</a:t>
            </a:r>
            <a:r>
              <a:rPr lang="en-US" dirty="0" err="1"/>
              <a:t>minobspernode</a:t>
            </a:r>
            <a:r>
              <a:rPr lang="en-US" dirty="0"/>
              <a:t>=c(10,30)</a:t>
            </a:r>
          </a:p>
          <a:p>
            <a:r>
              <a:rPr lang="en-US" dirty="0"/>
              <a:t>   )</a:t>
            </a:r>
          </a:p>
          <a:p>
            <a:r>
              <a:rPr lang="en-US" dirty="0"/>
              <a:t>  ,</a:t>
            </a:r>
            <a:r>
              <a:rPr lang="en-US" dirty="0" err="1"/>
              <a:t>detailed_names</a:t>
            </a:r>
            <a:r>
              <a:rPr lang="en-US" dirty="0"/>
              <a:t> = TRUE ,</a:t>
            </a:r>
            <a:r>
              <a:rPr lang="en-US" dirty="0" err="1"/>
              <a:t>name_prefix</a:t>
            </a:r>
            <a:r>
              <a:rPr lang="en-US" dirty="0"/>
              <a:t> = '</a:t>
            </a:r>
            <a:r>
              <a:rPr lang="en-US" dirty="0" err="1"/>
              <a:t>xgboost</a:t>
            </a:r>
            <a:r>
              <a:rPr lang="en-US" dirty="0"/>
              <a:t>'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ranger.custom</a:t>
            </a:r>
            <a:r>
              <a:rPr lang="en-US" dirty="0"/>
              <a:t> &lt;- </a:t>
            </a:r>
            <a:r>
              <a:rPr lang="en-US" dirty="0" err="1"/>
              <a:t>create.Learner</a:t>
            </a:r>
            <a:r>
              <a:rPr lang="en-US" dirty="0"/>
              <a:t>('</a:t>
            </a:r>
            <a:r>
              <a:rPr lang="en-US" dirty="0" err="1"/>
              <a:t>SL.ranger</a:t>
            </a:r>
            <a:r>
              <a:rPr lang="en-US" dirty="0"/>
              <a:t>'</a:t>
            </a:r>
          </a:p>
          <a:p>
            <a:r>
              <a:rPr lang="en-US" dirty="0"/>
              <a:t> ,tune = list(</a:t>
            </a:r>
          </a:p>
          <a:p>
            <a:r>
              <a:rPr lang="en-US" dirty="0"/>
              <a:t>    </a:t>
            </a:r>
            <a:r>
              <a:rPr lang="en-US" dirty="0" err="1"/>
              <a:t>num.trees</a:t>
            </a:r>
            <a:r>
              <a:rPr lang="en-US" dirty="0"/>
              <a:t> = c(1000,2000)</a:t>
            </a:r>
          </a:p>
          <a:p>
            <a:r>
              <a:rPr lang="en-US" dirty="0"/>
              <a:t>   ,</a:t>
            </a:r>
            <a:r>
              <a:rPr lang="en-US" dirty="0" err="1"/>
              <a:t>mtry</a:t>
            </a:r>
            <a:r>
              <a:rPr lang="en-US" dirty="0"/>
              <a:t> = floor(sqrt(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x.train</a:t>
            </a:r>
            <a:r>
              <a:rPr lang="en-US" dirty="0"/>
              <a:t>))*c(1,2))</a:t>
            </a:r>
          </a:p>
          <a:p>
            <a:r>
              <a:rPr lang="en-US" dirty="0"/>
              <a:t>   )</a:t>
            </a:r>
          </a:p>
          <a:p>
            <a:r>
              <a:rPr lang="en-US" dirty="0"/>
              <a:t> ,</a:t>
            </a:r>
            <a:r>
              <a:rPr lang="en-US" dirty="0" err="1"/>
              <a:t>detailed_names</a:t>
            </a:r>
            <a:r>
              <a:rPr lang="en-US" dirty="0"/>
              <a:t> = TRUE ,</a:t>
            </a:r>
            <a:r>
              <a:rPr lang="en-US" dirty="0" err="1"/>
              <a:t>name_prefix</a:t>
            </a:r>
            <a:r>
              <a:rPr lang="en-US" dirty="0"/>
              <a:t> = 'ranger'</a:t>
            </a:r>
          </a:p>
          <a:p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5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RUN</a:t>
            </a:r>
          </a:p>
          <a:p>
            <a:r>
              <a:rPr lang="en-US" dirty="0"/>
              <a:t>user  system elapsed </a:t>
            </a:r>
          </a:p>
          <a:p>
            <a:r>
              <a:rPr lang="en-US" dirty="0"/>
              <a:t>   6.77    1.89 2343.43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6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57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table(</a:t>
            </a:r>
            <a:r>
              <a:rPr lang="en-US" dirty="0" err="1"/>
              <a:t>df$readmitted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   0     1 </a:t>
            </a:r>
          </a:p>
          <a:p>
            <a:pPr marL="228600" indent="-228600">
              <a:buAutoNum type="arabicPlain" startAt="17720"/>
            </a:pPr>
            <a:r>
              <a:rPr lang="en-US" dirty="0"/>
              <a:t>2280</a:t>
            </a:r>
          </a:p>
          <a:p>
            <a:pPr marL="228600" indent="-228600">
              <a:buAutoNum type="arabicPlain" startAt="17720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5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#---------</a:t>
            </a:r>
          </a:p>
          <a:p>
            <a:r>
              <a:rPr lang="en-US" dirty="0"/>
              <a:t># Tuning</a:t>
            </a:r>
          </a:p>
          <a:p>
            <a:r>
              <a:rPr lang="en-US" dirty="0"/>
              <a:t>#---------</a:t>
            </a:r>
          </a:p>
          <a:p>
            <a:r>
              <a:rPr lang="en-US" dirty="0" err="1"/>
              <a:t>xgboost.custom</a:t>
            </a:r>
            <a:r>
              <a:rPr lang="en-US" dirty="0"/>
              <a:t> &lt;- </a:t>
            </a:r>
            <a:r>
              <a:rPr lang="en-US" dirty="0" err="1"/>
              <a:t>create.Learner</a:t>
            </a:r>
            <a:r>
              <a:rPr lang="en-US" dirty="0"/>
              <a:t>('</a:t>
            </a:r>
            <a:r>
              <a:rPr lang="en-US" dirty="0" err="1"/>
              <a:t>SL.xgboost</a:t>
            </a:r>
            <a:r>
              <a:rPr lang="en-US" dirty="0"/>
              <a:t>'</a:t>
            </a:r>
          </a:p>
          <a:p>
            <a:r>
              <a:rPr lang="en-US" dirty="0"/>
              <a:t>  ,tune=list(</a:t>
            </a:r>
          </a:p>
          <a:p>
            <a:r>
              <a:rPr lang="en-US" dirty="0"/>
              <a:t>    </a:t>
            </a:r>
            <a:r>
              <a:rPr lang="en-US" dirty="0" err="1"/>
              <a:t>ntrees</a:t>
            </a:r>
            <a:r>
              <a:rPr lang="en-US" dirty="0"/>
              <a:t>=c(500,1000) ,</a:t>
            </a:r>
            <a:r>
              <a:rPr lang="en-US" dirty="0" err="1"/>
              <a:t>max_depth</a:t>
            </a:r>
            <a:r>
              <a:rPr lang="en-US" dirty="0"/>
              <a:t>=4   # 1:4</a:t>
            </a:r>
          </a:p>
          <a:p>
            <a:r>
              <a:rPr lang="en-US" dirty="0"/>
              <a:t>   ,shrinkage=c(0.01,0.1) ,</a:t>
            </a:r>
            <a:r>
              <a:rPr lang="en-US" dirty="0" err="1"/>
              <a:t>minobspernode</a:t>
            </a:r>
            <a:r>
              <a:rPr lang="en-US" dirty="0"/>
              <a:t>=c(10,30)</a:t>
            </a:r>
          </a:p>
          <a:p>
            <a:r>
              <a:rPr lang="en-US" dirty="0"/>
              <a:t>   )</a:t>
            </a:r>
          </a:p>
          <a:p>
            <a:r>
              <a:rPr lang="en-US" dirty="0"/>
              <a:t>  ,</a:t>
            </a:r>
            <a:r>
              <a:rPr lang="en-US" dirty="0" err="1"/>
              <a:t>detailed_names</a:t>
            </a:r>
            <a:r>
              <a:rPr lang="en-US" dirty="0"/>
              <a:t> = TRUE ,</a:t>
            </a:r>
            <a:r>
              <a:rPr lang="en-US" dirty="0" err="1"/>
              <a:t>name_prefix</a:t>
            </a:r>
            <a:r>
              <a:rPr lang="en-US" dirty="0"/>
              <a:t> = '</a:t>
            </a:r>
            <a:r>
              <a:rPr lang="en-US" dirty="0" err="1"/>
              <a:t>xgboost</a:t>
            </a:r>
            <a:r>
              <a:rPr lang="en-US" dirty="0"/>
              <a:t>'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ranger.custom</a:t>
            </a:r>
            <a:r>
              <a:rPr lang="en-US" dirty="0"/>
              <a:t> &lt;- </a:t>
            </a:r>
            <a:r>
              <a:rPr lang="en-US" dirty="0" err="1"/>
              <a:t>create.Learner</a:t>
            </a:r>
            <a:r>
              <a:rPr lang="en-US" dirty="0"/>
              <a:t>('</a:t>
            </a:r>
            <a:r>
              <a:rPr lang="en-US" dirty="0" err="1"/>
              <a:t>SL.ranger</a:t>
            </a:r>
            <a:r>
              <a:rPr lang="en-US" dirty="0"/>
              <a:t>'</a:t>
            </a:r>
          </a:p>
          <a:p>
            <a:r>
              <a:rPr lang="en-US" dirty="0"/>
              <a:t> ,tune = list(</a:t>
            </a:r>
          </a:p>
          <a:p>
            <a:r>
              <a:rPr lang="en-US" dirty="0"/>
              <a:t>    </a:t>
            </a:r>
            <a:r>
              <a:rPr lang="en-US" dirty="0" err="1"/>
              <a:t>num.trees</a:t>
            </a:r>
            <a:r>
              <a:rPr lang="en-US" dirty="0"/>
              <a:t> = c(1000,1500)</a:t>
            </a:r>
          </a:p>
          <a:p>
            <a:r>
              <a:rPr lang="en-US" dirty="0"/>
              <a:t>   ,</a:t>
            </a:r>
            <a:r>
              <a:rPr lang="en-US" dirty="0" err="1"/>
              <a:t>mtry</a:t>
            </a:r>
            <a:r>
              <a:rPr lang="en-US" dirty="0"/>
              <a:t> = floor(sqrt(</a:t>
            </a:r>
            <a:r>
              <a:rPr lang="en-US" dirty="0" err="1"/>
              <a:t>ncol</a:t>
            </a:r>
            <a:r>
              <a:rPr lang="en-US" dirty="0"/>
              <a:t>(</a:t>
            </a:r>
            <a:r>
              <a:rPr lang="en-US" dirty="0" err="1"/>
              <a:t>x.train</a:t>
            </a:r>
            <a:r>
              <a:rPr lang="en-US" dirty="0"/>
              <a:t>))*c(1,2))</a:t>
            </a:r>
          </a:p>
          <a:p>
            <a:r>
              <a:rPr lang="en-US" dirty="0"/>
              <a:t>   )</a:t>
            </a:r>
          </a:p>
          <a:p>
            <a:r>
              <a:rPr lang="en-US" dirty="0"/>
              <a:t> ,</a:t>
            </a:r>
            <a:r>
              <a:rPr lang="en-US" dirty="0" err="1"/>
              <a:t>detailed_names</a:t>
            </a:r>
            <a:r>
              <a:rPr lang="en-US" dirty="0"/>
              <a:t> = TRUE ,</a:t>
            </a:r>
            <a:r>
              <a:rPr lang="en-US" dirty="0" err="1"/>
              <a:t>name_prefix</a:t>
            </a:r>
            <a:r>
              <a:rPr lang="en-US" dirty="0"/>
              <a:t> = 'ranger'</a:t>
            </a:r>
          </a:p>
          <a:p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A48D2-0FB1-4A11-B8C3-B8CDA7AC86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3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A5DA-2471-4B86-800D-08B30BC45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6788D-BC65-4000-B001-9D18B8F9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1D1A8-3B4F-45C2-8EFF-276367E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6DDC-3C51-4E02-BCBE-BCAF9EE1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57FBD-4A2B-4A53-AB0D-B0BE0298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0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317E-4D11-4738-93A1-74049875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7D19B-A5A2-4588-9155-5CC556AFC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50E39-FB0D-4D00-A24E-E5967D94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3629D-2807-47AD-BDA3-21E33CF3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A5E0-725E-4C94-B0F9-D01923BE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1321A-73B3-49FA-BBB1-EA37808EC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75A9B-BADA-425D-98BD-DD9E965CD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DAFE-6A7B-46E7-BD4C-FB240278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A2096-440C-4330-9CAA-21E781F5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3EC55-29C3-4F23-93C8-7754E8CE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1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9CAC-A686-46B6-8442-C141D45A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87DC-FE0D-4CB1-B51E-E1A1DAB0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75F1-319B-46EE-ACAD-B1A3A957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11C58-6B6F-4DA5-BF73-F654984F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FD01-FC55-454B-B209-EB5BA463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3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A714-02F4-4552-8A7D-074FE7A0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1B3B5-0412-4102-913F-2111A6DBF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30A16-D022-4D1C-9D6A-48A06756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9056-5128-4DCC-9A00-D37D1787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6305-343A-49B6-97A7-E8E9822A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93D4-6A02-43CB-9F00-2457FB1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13593-CC4A-4029-960A-19B006A16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9B4E4-3477-4663-A724-D2E84DAB4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E5386-A15C-42BF-A30E-A389F0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9DF56-45C4-485B-885E-EB8181D7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95E46-0DD4-44C9-902A-A2CA2DD5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5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6880-C146-4889-9637-D76F56F00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226C3-13CC-46FF-96D8-548EC6170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1EEC4-B36F-4E88-BE82-1E47C4897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6ECF3-9738-4166-8B14-5490E35E7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32101-E9E0-4F2D-B7D7-00F866F03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1B00C-2118-48CC-9182-EC6D4E3D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AC5C0-67D4-467B-973D-D1466AD8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309A7-4BBD-4601-8DD7-99FC7ED3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4FA3-E364-439D-9ECF-21AAA434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8DCB8-ECD9-44E3-B4BD-885FAA79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96B1C-9F71-4CFF-AFA6-D412B5C1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B29CC-A1DD-4F22-9BDB-0C7A83F6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035AC-393F-4AC1-A261-F96878ED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6DB7D-34B8-4163-BCBB-B87E7CCB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16F59-5656-49EB-BBB7-62E0F209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CE5E-9695-4FEA-9702-664B32B5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10D5-F4BD-4C8B-9BEF-AC633E5C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01620-D7B1-42F0-9996-14A0C584F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0374D-500F-4DE8-86D9-25E4EE05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8308F-0605-451C-A140-C161CC7C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9F540-12B1-4D8A-969A-81BC8C94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4E4-5E6E-4068-AACF-1DD104C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F371-EFBF-4A37-B710-344468335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C613-C7C4-4482-9937-716787A93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F938-2A89-40E3-8CF8-D04F7E8E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DBD3-D636-4969-8AAB-BA60B3E8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734C9-A952-44FE-B612-C7236FA0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6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22F17-B1C2-47F6-93F2-FC137BA0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45CCF-D970-4CBB-9730-E7C8B151F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86E8A-91D3-4980-B16A-058A66F24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71D7-3AD3-43A7-B9E9-240C0C28079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CFE91-2817-43B1-9E1F-985E65DA5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ECBCA-D471-4030-A2F2-81E349B5B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DC1E7-3DF3-49C3-8C5A-122BD4FF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6EB97A-51AE-466F-B9D3-1EC18160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333499"/>
            <a:ext cx="6286500" cy="419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683BA0-DA44-4FC1-B222-46A11AA5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5" y="2895666"/>
            <a:ext cx="28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07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8286E04-1DA0-42A6-B09B-55C99777ED3C}"/>
              </a:ext>
            </a:extLst>
          </p:cNvPr>
          <p:cNvGrpSpPr/>
          <p:nvPr/>
        </p:nvGrpSpPr>
        <p:grpSpPr>
          <a:xfrm>
            <a:off x="0" y="881240"/>
            <a:ext cx="13895229" cy="5095519"/>
            <a:chOff x="173950" y="1162049"/>
            <a:chExt cx="13895229" cy="50955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2E4420-C2C7-4800-B3F0-4B5ECE7D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950" y="1162049"/>
              <a:ext cx="5922050" cy="5095519"/>
            </a:xfrm>
            <a:prstGeom prst="rect">
              <a:avLst/>
            </a:prstGeom>
            <a:ln w="0">
              <a:solidFill>
                <a:schemeClr val="bg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CE4ED-1BF0-448C-84D6-08D54A72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286" y="1162049"/>
              <a:ext cx="6075426" cy="5095519"/>
            </a:xfrm>
            <a:prstGeom prst="rect">
              <a:avLst/>
            </a:prstGeom>
            <a:ln w="0">
              <a:solidFill>
                <a:schemeClr val="bg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2B99F3-6BD7-4034-B4B5-6DE732D1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753" y="1162049"/>
              <a:ext cx="6075426" cy="5095519"/>
            </a:xfrm>
            <a:prstGeom prst="rect">
              <a:avLst/>
            </a:prstGeom>
            <a:ln w="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975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5A2E2-6D8E-4FE3-91B2-DBC3F89C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66" y="2871857"/>
            <a:ext cx="2866667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33E1BF-05EB-4FBF-88C6-D3F609C538E5}"/>
              </a:ext>
            </a:extLst>
          </p:cNvPr>
          <p:cNvGrpSpPr/>
          <p:nvPr/>
        </p:nvGrpSpPr>
        <p:grpSpPr>
          <a:xfrm>
            <a:off x="1976952" y="0"/>
            <a:ext cx="8238095" cy="8603148"/>
            <a:chOff x="1976952" y="-2864624"/>
            <a:chExt cx="8238095" cy="86031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8D2EA8-7AFE-4478-8A99-DFC79644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952" y="1119476"/>
              <a:ext cx="8238095" cy="4619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57A917-40DA-4608-A49A-24991CD7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952" y="-2864624"/>
              <a:ext cx="8238095" cy="4152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59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774397-0EFD-4C96-9DD1-81DBC8B3BE1A}"/>
              </a:ext>
            </a:extLst>
          </p:cNvPr>
          <p:cNvGrpSpPr/>
          <p:nvPr/>
        </p:nvGrpSpPr>
        <p:grpSpPr>
          <a:xfrm>
            <a:off x="1976952" y="0"/>
            <a:ext cx="8238095" cy="8409844"/>
            <a:chOff x="1976952" y="-2676082"/>
            <a:chExt cx="8238095" cy="84098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3A63773-DD32-4AA1-9C5A-8C45A5E0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952" y="1124238"/>
              <a:ext cx="8238095" cy="46095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6E93B8-A103-42A3-8036-2E69914E9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952" y="-2676082"/>
              <a:ext cx="8238095" cy="3961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99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63024-4767-45BE-A650-CCA2E33FA10C}"/>
              </a:ext>
            </a:extLst>
          </p:cNvPr>
          <p:cNvGrpSpPr/>
          <p:nvPr/>
        </p:nvGrpSpPr>
        <p:grpSpPr>
          <a:xfrm>
            <a:off x="340211" y="1876619"/>
            <a:ext cx="11511577" cy="3104762"/>
            <a:chOff x="340211" y="1876619"/>
            <a:chExt cx="11511577" cy="3104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17EBF7-9283-4873-B02B-EC5675E6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211" y="1876619"/>
              <a:ext cx="3561905" cy="31047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FA0378-14AA-4A8D-B2B5-C70B70E6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047" y="1876619"/>
              <a:ext cx="3561905" cy="31047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5DEAFB-E39A-403F-A838-3626BCF8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883" y="1876619"/>
              <a:ext cx="3561905" cy="31047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63BC4-5C33-4AD6-9B88-7D13F75A0C66}"/>
                </a:ext>
              </a:extLst>
            </p:cNvPr>
            <p:cNvSpPr txBox="1"/>
            <p:nvPr/>
          </p:nvSpPr>
          <p:spPr>
            <a:xfrm>
              <a:off x="2214468" y="3224624"/>
              <a:ext cx="611493" cy="408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nnls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5FCF86-3242-4208-A4B5-FBE05165587A}"/>
                </a:ext>
              </a:extLst>
            </p:cNvPr>
            <p:cNvSpPr txBox="1"/>
            <p:nvPr/>
          </p:nvSpPr>
          <p:spPr>
            <a:xfrm>
              <a:off x="6197421" y="3224623"/>
              <a:ext cx="771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auc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0E0F59-1210-470B-A1A1-05DF219F9174}"/>
                </a:ext>
              </a:extLst>
            </p:cNvPr>
            <p:cNvSpPr txBox="1"/>
            <p:nvPr/>
          </p:nvSpPr>
          <p:spPr>
            <a:xfrm>
              <a:off x="10164140" y="3224624"/>
              <a:ext cx="1497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nnloglik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543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13226-380F-4E9F-8E07-5114ED8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00000" cy="5285714"/>
          </a:xfrm>
          <a:prstGeom prst="rect">
            <a:avLst/>
          </a:prstGeom>
          <a:ln w="0"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285328-206A-4B84-8E93-DA7414954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0" y="786143"/>
            <a:ext cx="8400000" cy="5361905"/>
          </a:xfrm>
          <a:prstGeom prst="rect">
            <a:avLst/>
          </a:prstGeom>
          <a:ln w="0"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D703F3-299E-4467-BE07-F73F227C9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76" y="1553238"/>
            <a:ext cx="8409524" cy="5304762"/>
          </a:xfrm>
          <a:prstGeom prst="rect">
            <a:avLst/>
          </a:prstGeom>
          <a:ln w="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393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63B5E8-513C-4C11-BA65-087240B0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43" y="1333762"/>
            <a:ext cx="6285714" cy="41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B9B5A-51A5-4B4E-B689-EE65BBD2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38" y="2876619"/>
            <a:ext cx="3009524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884466-5760-478A-8163-812EFF45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47" y="1819476"/>
            <a:ext cx="8161905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4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B7E0B-ECF0-48AF-8279-2975A513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4" y="490905"/>
            <a:ext cx="8028571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4D8A8-BE69-4258-95E9-2E831DBA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190" y="4694748"/>
            <a:ext cx="2428571" cy="352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6C28A-F7B0-49E1-86E7-FAA881CC7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90" y="2319476"/>
            <a:ext cx="264761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C4BB0-3DB0-4293-B083-0EE904ED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76" y="1514714"/>
            <a:ext cx="6019048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933AE5-E2F0-4B93-9762-333781F4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72"/>
            <a:ext cx="12192000" cy="64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4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BA554-F8C9-41C1-9358-01597B3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809" y="2633762"/>
            <a:ext cx="2352381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46DC0-FB85-435C-AF10-3CB070E3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89"/>
            <a:ext cx="12192000" cy="67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F028F-46F0-47EA-9C45-6BAE43A6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59"/>
            <a:ext cx="12192000" cy="67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178BE-C3A0-46D6-B4AC-74ABED1A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733762"/>
            <a:ext cx="8323809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E19DE5-9A11-4B59-BBB2-DE0FED94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47" y="500428"/>
            <a:ext cx="8161905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0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613FC9-011E-442C-83C9-F83300B0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57" y="1095666"/>
            <a:ext cx="5714286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DEA7D-DC49-46C8-8370-6580E52F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47" y="1762333"/>
            <a:ext cx="8161905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5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EE4C3-2C4A-4F7F-97AD-839FD30C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6" y="452466"/>
            <a:ext cx="4000000" cy="46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66080-436C-4913-A018-8ECEB7487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6" y="1000257"/>
            <a:ext cx="4000000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F61B5-57BF-42BE-B55C-44C73A615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57" y="1762333"/>
            <a:ext cx="5714286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1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24911-9B1D-4918-8C1D-70C5829B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047" y="1686143"/>
            <a:ext cx="6961905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8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47853D-4840-4226-BD5B-B478D7F93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281637"/>
              </p:ext>
            </p:extLst>
          </p:nvPr>
        </p:nvGraphicFramePr>
        <p:xfrm>
          <a:off x="171450" y="2724151"/>
          <a:ext cx="11791950" cy="2251710"/>
        </p:xfrm>
        <a:graphic>
          <a:graphicData uri="http://schemas.openxmlformats.org/drawingml/2006/table">
            <a:tbl>
              <a:tblPr/>
              <a:tblGrid>
                <a:gridCol w="1179195">
                  <a:extLst>
                    <a:ext uri="{9D8B030D-6E8A-4147-A177-3AD203B41FA5}">
                      <a16:colId xmlns:a16="http://schemas.microsoft.com/office/drawing/2014/main" val="342511124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3444385119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986125950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213475112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1279912127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17706425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77665791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187868898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39050919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3080143215"/>
                    </a:ext>
                  </a:extLst>
                </a:gridCol>
              </a:tblGrid>
              <a:tr h="306348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Statistics (sec.) of Ensemble Learning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33665"/>
                  </a:ext>
                </a:extLst>
              </a:tr>
              <a:tr h="3063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$everything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$train (1,502 obs.)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$predict (490 obs.)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97705"/>
                  </a:ext>
                </a:extLst>
              </a:tr>
              <a:tr h="3063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user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elapsed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user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elapsed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user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elapsed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187747"/>
                  </a:ext>
                </a:extLst>
              </a:tr>
              <a:tr h="30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nnls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1004.54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317831"/>
                  </a:ext>
                </a:extLst>
              </a:tr>
              <a:tr h="30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1070.83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087929"/>
                  </a:ext>
                </a:extLst>
              </a:tr>
              <a:tr h="32166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nnloglik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1008.44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624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699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4A734-2842-4E6A-A10C-BB0E3BDB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76" y="1514714"/>
            <a:ext cx="6019048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7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D874-E959-463F-AAAB-8EA69441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13"/>
            <a:ext cx="12192000" cy="62963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45B77-2658-4E18-8492-42F633C673FB}"/>
              </a:ext>
            </a:extLst>
          </p:cNvPr>
          <p:cNvSpPr/>
          <p:nvPr/>
        </p:nvSpPr>
        <p:spPr>
          <a:xfrm>
            <a:off x="793019" y="597877"/>
            <a:ext cx="8666572" cy="613703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7E3B4-1B51-4BF1-95B8-A9440A2CEDE8}"/>
              </a:ext>
            </a:extLst>
          </p:cNvPr>
          <p:cNvSpPr txBox="1"/>
          <p:nvPr/>
        </p:nvSpPr>
        <p:spPr>
          <a:xfrm>
            <a:off x="1627655" y="2650729"/>
            <a:ext cx="69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 this  test, </a:t>
            </a:r>
            <a:r>
              <a:rPr lang="en-US" sz="2000" dirty="0" err="1">
                <a:solidFill>
                  <a:srgbClr val="FF0000"/>
                </a:solidFill>
              </a:rPr>
              <a:t>SuperLearner</a:t>
            </a:r>
            <a:r>
              <a:rPr lang="en-US" sz="2000" dirty="0">
                <a:solidFill>
                  <a:srgbClr val="FF0000"/>
                </a:solidFill>
              </a:rPr>
              <a:t> evaluated all </a:t>
            </a:r>
            <a:r>
              <a:rPr lang="en-US" sz="2000" dirty="0" err="1">
                <a:solidFill>
                  <a:srgbClr val="FF0000"/>
                </a:solidFill>
              </a:rPr>
              <a:t>glmnet</a:t>
            </a:r>
            <a:r>
              <a:rPr lang="en-US" sz="2000" dirty="0">
                <a:solidFill>
                  <a:srgbClr val="FF0000"/>
                </a:solidFill>
              </a:rPr>
              <a:t> functions as with higher risks, in blue, than  those of ranger and </a:t>
            </a:r>
            <a:r>
              <a:rPr lang="en-US" sz="2000" dirty="0" err="1">
                <a:solidFill>
                  <a:srgbClr val="FF0000"/>
                </a:solidFill>
              </a:rPr>
              <a:t>xgboost</a:t>
            </a:r>
            <a:r>
              <a:rPr lang="en-US" sz="2000" dirty="0">
                <a:solidFill>
                  <a:srgbClr val="FF0000"/>
                </a:solidFill>
              </a:rPr>
              <a:t>, and also assigned zeros to the associated coefficients, in orange. </a:t>
            </a:r>
          </a:p>
        </p:txBody>
      </p:sp>
    </p:spTree>
    <p:extLst>
      <p:ext uri="{BB962C8B-B14F-4D97-AF65-F5344CB8AC3E}">
        <p14:creationId xmlns:p14="http://schemas.microsoft.com/office/powerpoint/2010/main" val="21405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1D1460-4721-4295-9706-2281328B1355}"/>
              </a:ext>
            </a:extLst>
          </p:cNvPr>
          <p:cNvGrpSpPr/>
          <p:nvPr/>
        </p:nvGrpSpPr>
        <p:grpSpPr>
          <a:xfrm>
            <a:off x="1472190" y="1424238"/>
            <a:ext cx="9247619" cy="5025187"/>
            <a:chOff x="1472190" y="1424238"/>
            <a:chExt cx="9247619" cy="50251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87895E4-6354-4B8D-9A94-5207DC0A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2190" y="1424238"/>
              <a:ext cx="9247619" cy="40095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42E9D5-D195-4EC4-BC64-3372F00BA9E4}"/>
                </a:ext>
              </a:extLst>
            </p:cNvPr>
            <p:cNvSpPr txBox="1"/>
            <p:nvPr/>
          </p:nvSpPr>
          <p:spPr>
            <a:xfrm>
              <a:off x="2997199" y="5433762"/>
              <a:ext cx="67055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In this  test, </a:t>
              </a:r>
              <a:r>
                <a:rPr lang="en-US" sz="2000" dirty="0" err="1">
                  <a:solidFill>
                    <a:srgbClr val="FF0000"/>
                  </a:solidFill>
                </a:rPr>
                <a:t>SuperLearner</a:t>
              </a:r>
              <a:r>
                <a:rPr lang="en-US" sz="2000" dirty="0">
                  <a:solidFill>
                    <a:srgbClr val="FF0000"/>
                  </a:solidFill>
                </a:rPr>
                <a:t> assigned each </a:t>
              </a:r>
              <a:r>
                <a:rPr lang="en-US" sz="2000" dirty="0" err="1">
                  <a:solidFill>
                    <a:srgbClr val="FF0000"/>
                  </a:solidFill>
                </a:rPr>
                <a:t>glmnet</a:t>
              </a:r>
              <a:r>
                <a:rPr lang="en-US" sz="2000" dirty="0">
                  <a:solidFill>
                    <a:srgbClr val="FF0000"/>
                  </a:solidFill>
                </a:rPr>
                <a:t> learners with a zero for the coefficient which essentially removed the algorithm from the ensemble for making predictions.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598C7C-8BA5-4ABA-AB85-E49C207A7EE0}"/>
                </a:ext>
              </a:extLst>
            </p:cNvPr>
            <p:cNvSpPr/>
            <p:nvPr/>
          </p:nvSpPr>
          <p:spPr>
            <a:xfrm>
              <a:off x="2743200" y="3733800"/>
              <a:ext cx="7569200" cy="27156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755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C9C8547-0BFC-4CB6-AE7A-6B50EED8FFCA}"/>
              </a:ext>
            </a:extLst>
          </p:cNvPr>
          <p:cNvGrpSpPr/>
          <p:nvPr/>
        </p:nvGrpSpPr>
        <p:grpSpPr>
          <a:xfrm>
            <a:off x="2238856" y="2143284"/>
            <a:ext cx="7714287" cy="2571431"/>
            <a:chOff x="2898483" y="2143282"/>
            <a:chExt cx="7714287" cy="25714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97B8E8-CD98-44B9-A5B2-22ACE8492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8483" y="2143282"/>
              <a:ext cx="2571429" cy="257142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51FBD8-62DE-4971-ADD8-1EE2FB37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912" y="2143284"/>
              <a:ext cx="2571429" cy="257142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F2A3C0-0CE5-441D-9F67-E2C2B3D3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341" y="2143282"/>
              <a:ext cx="2571429" cy="257142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619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47EB7-47D1-4925-B956-14AA149B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66" y="857571"/>
            <a:ext cx="7066667" cy="25714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D94B2-5D5B-412C-8604-4424EAD8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714" y="3429000"/>
            <a:ext cx="7047619" cy="25714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781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77CD7-8A0E-4D37-8880-C0FB825C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90" y="2595666"/>
            <a:ext cx="7047619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5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451C4-E438-4ABF-ACCF-4A9688FA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" y="0"/>
            <a:ext cx="120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63332-4099-43D1-B6E9-10C0EEE1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" y="0"/>
            <a:ext cx="120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44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DEFC9-0934-4DA2-AC6E-7948259B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" y="0"/>
            <a:ext cx="120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32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397DB7-73E4-4846-B570-F0B1A34C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" y="0"/>
            <a:ext cx="120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63FB7-2522-4AC3-8E03-25E2FF45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4" y="795666"/>
            <a:ext cx="6780952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5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20B9C0-1C4A-4701-A3C0-BCB92E4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" y="0"/>
            <a:ext cx="120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4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33EC6-0ABC-4447-83A4-D2D77A18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4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F001B-98BD-4F55-9747-9724AF35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6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4F8284-D9AD-4C92-A315-8CBD58D8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84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3CB9F-BBDF-4C63-8AD7-84E0AE93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06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5D71F7-8B81-4D28-9D9D-09EE67D67326}"/>
              </a:ext>
            </a:extLst>
          </p:cNvPr>
          <p:cNvGrpSpPr/>
          <p:nvPr/>
        </p:nvGrpSpPr>
        <p:grpSpPr>
          <a:xfrm>
            <a:off x="0" y="837431"/>
            <a:ext cx="12829567" cy="5183138"/>
            <a:chOff x="419428" y="514711"/>
            <a:chExt cx="14245702" cy="58857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81BB8C-F808-4A72-9BAC-140D88A9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428" y="514713"/>
              <a:ext cx="5257143" cy="588571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E6BB24-E48F-461E-AAAA-C0131A5A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00" y="514712"/>
              <a:ext cx="5274211" cy="588571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BC329C-9419-48C6-934E-78EDE649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988" y="514711"/>
              <a:ext cx="5257142" cy="5866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7E30095-75F9-4B8F-A623-2D2AFC640080}"/>
              </a:ext>
            </a:extLst>
          </p:cNvPr>
          <p:cNvSpPr/>
          <p:nvPr/>
        </p:nvSpPr>
        <p:spPr>
          <a:xfrm>
            <a:off x="0" y="4992624"/>
            <a:ext cx="13021056" cy="138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93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800E2-E17D-4DCE-BC0D-9C7BC974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1" y="2871857"/>
            <a:ext cx="509523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2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63178-3B41-47BE-ACD4-B5E22A39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285" y="871857"/>
            <a:ext cx="6571429" cy="5114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94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83923-1304-4CBC-8862-6E15A35C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285" y="871857"/>
            <a:ext cx="6571429" cy="5114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071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4618CC-1B32-44E1-82D3-6F67C0BF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285" y="871857"/>
            <a:ext cx="6571429" cy="5114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15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E3E53-EBF8-4FB7-B0D8-2BCF9075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9"/>
            <a:ext cx="12192000" cy="6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36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959CF-963F-4CD2-8EE3-1BE66882A196}"/>
              </a:ext>
            </a:extLst>
          </p:cNvPr>
          <p:cNvGrpSpPr/>
          <p:nvPr/>
        </p:nvGrpSpPr>
        <p:grpSpPr>
          <a:xfrm>
            <a:off x="114657" y="1458295"/>
            <a:ext cx="11962686" cy="3941409"/>
            <a:chOff x="114657" y="1458295"/>
            <a:chExt cx="11962686" cy="3941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D1244F-45A4-46D8-BA90-4FE2506561BA}"/>
                </a:ext>
              </a:extLst>
            </p:cNvPr>
            <p:cNvGrpSpPr/>
            <p:nvPr/>
          </p:nvGrpSpPr>
          <p:grpSpPr>
            <a:xfrm>
              <a:off x="114657" y="1458295"/>
              <a:ext cx="11962686" cy="3941409"/>
              <a:chOff x="0" y="605190"/>
              <a:chExt cx="17567418" cy="564761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09ACE47-D584-42AF-9B2A-056207BBA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605190"/>
                <a:ext cx="5714286" cy="5647619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FB1F6F-324F-45E3-B5F5-2B5710C4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2677" y="605190"/>
                <a:ext cx="5714286" cy="5647619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843535D-0D09-4B4D-B81E-85D7363F6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53133" y="605190"/>
                <a:ext cx="5714285" cy="5647619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F458E5-BB34-4167-B542-87B888FB3242}"/>
                </a:ext>
              </a:extLst>
            </p:cNvPr>
            <p:cNvSpPr txBox="1"/>
            <p:nvPr/>
          </p:nvSpPr>
          <p:spPr>
            <a:xfrm>
              <a:off x="2060253" y="3809999"/>
              <a:ext cx="800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nnls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804F47-65EC-48D5-B401-930ED2CEB70E}"/>
                </a:ext>
              </a:extLst>
            </p:cNvPr>
            <p:cNvSpPr txBox="1"/>
            <p:nvPr/>
          </p:nvSpPr>
          <p:spPr>
            <a:xfrm>
              <a:off x="6131042" y="3809999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FDEF9-00E0-4E14-81A9-C8716ACCF57F}"/>
                </a:ext>
              </a:extLst>
            </p:cNvPr>
            <p:cNvSpPr txBox="1"/>
            <p:nvPr/>
          </p:nvSpPr>
          <p:spPr>
            <a:xfrm>
              <a:off x="10131747" y="3809999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nnloglik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372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2A3051-47E6-4A9D-91EB-519143F7C615}"/>
              </a:ext>
            </a:extLst>
          </p:cNvPr>
          <p:cNvGrpSpPr/>
          <p:nvPr/>
        </p:nvGrpSpPr>
        <p:grpSpPr>
          <a:xfrm>
            <a:off x="-1" y="0"/>
            <a:ext cx="6742858" cy="8324666"/>
            <a:chOff x="-1" y="0"/>
            <a:chExt cx="6742858" cy="83246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D93C15-DE92-443F-BD91-AE5662F49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742857" cy="29333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9274AD-EDED-4346-A5F2-2C0A66BA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673531"/>
              <a:ext cx="6742857" cy="293333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A608B5-EFD5-4BE2-9A57-BDDEDA76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91333"/>
              <a:ext cx="6742857" cy="29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8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0DC9C-BD99-4C6C-B811-0B317FD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85" y="433762"/>
            <a:ext cx="5771429" cy="5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71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63BD3C-C76C-4E3F-90DC-DC70E0D8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"/>
            <a:ext cx="12192000" cy="68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9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816DE-E875-4937-8910-4B34994A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557571"/>
            <a:ext cx="5400000" cy="1742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F9E0D-BA00-47FD-908C-33802BF1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61" y="5222277"/>
            <a:ext cx="2885714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34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69DE8-7F78-4D58-A91F-79C0A49E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7" y="0"/>
            <a:ext cx="11982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8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FBBD3-C4D4-4F01-AA90-C8F1C0C9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1"/>
            <a:ext cx="12192000" cy="68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0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B99EB-4F63-4D3F-B3F2-D0F68B0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28" y="3109950"/>
            <a:ext cx="4028571" cy="638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AB76E-17A6-4041-B9A6-1ACF2FB5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52808"/>
            <a:ext cx="5142857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3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55E0E-63BA-486F-A10E-40DD3924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76" y="1581381"/>
            <a:ext cx="6019048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8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3937D-CF40-4099-89FC-ACC7C664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58" y="1763683"/>
            <a:ext cx="2476190" cy="25238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14268-C6A5-4315-8CC1-CA144B99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48" y="1725587"/>
            <a:ext cx="2476190" cy="260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205AD-028E-4DFA-B2AA-B9159701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638" y="1763682"/>
            <a:ext cx="2476190" cy="25238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9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B0BCE-7877-4FB5-8695-DD0D4574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0" y="2602920"/>
            <a:ext cx="6779340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82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D8A94-BDD9-49C2-B9C6-C7C8A66B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905" y="786143"/>
            <a:ext cx="6676190" cy="5285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D6713-8573-4AFF-8792-16ED279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05" y="938543"/>
            <a:ext cx="6676190" cy="5285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B995B-3BB1-4C84-AE15-5C72B29A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05" y="1090943"/>
            <a:ext cx="6676190" cy="5285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117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16C0C-778D-4503-BE12-91DFCE2C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43" y="1129000"/>
            <a:ext cx="6685714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B71C9-A038-49CE-948D-56C768D5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83"/>
            <a:ext cx="12192000" cy="6560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4A8EB-B603-4BF7-B077-65AAA219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52" y="2567095"/>
            <a:ext cx="6838095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5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17B640-C87F-4578-B3B3-7A205CB67213}"/>
              </a:ext>
            </a:extLst>
          </p:cNvPr>
          <p:cNvGrpSpPr/>
          <p:nvPr/>
        </p:nvGrpSpPr>
        <p:grpSpPr>
          <a:xfrm>
            <a:off x="0" y="108451"/>
            <a:ext cx="12192000" cy="6641097"/>
            <a:chOff x="0" y="108451"/>
            <a:chExt cx="12192000" cy="66410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0F05ECE-28E1-4B30-93B0-8D0AAC8D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8451"/>
              <a:ext cx="12192000" cy="6641097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5F67658-B1C6-433D-8221-9C2BFCCD4B94}"/>
                </a:ext>
              </a:extLst>
            </p:cNvPr>
            <p:cNvCxnSpPr>
              <a:cxnSpLocks/>
            </p:cNvCxnSpPr>
            <p:nvPr/>
          </p:nvCxnSpPr>
          <p:spPr>
            <a:xfrm>
              <a:off x="2051573" y="2474259"/>
              <a:ext cx="808616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48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05DBE-F7A8-403F-97CB-5C525E20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4" y="419476"/>
            <a:ext cx="7980952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9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82C433-6DC6-4E74-83F3-62F7AF27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90" y="609952"/>
            <a:ext cx="6847619" cy="56380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FFF8B-C8DB-4945-B497-71E7B7C2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64" y="619476"/>
            <a:ext cx="6828571" cy="56285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966D0-8E21-4D4A-A762-A9365481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4" y="619476"/>
            <a:ext cx="6838095" cy="5647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35C58-F9BF-4BBC-AF2F-3A527900F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77" y="3105221"/>
            <a:ext cx="2895238" cy="1142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640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EE97B-8F25-42C0-A333-589C56CA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905" y="90905"/>
            <a:ext cx="6676190" cy="66761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47868-D0A1-4D96-95F9-9D0AADAC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16" y="109952"/>
            <a:ext cx="6666667" cy="6657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9EFE5-971A-41DE-972F-D87DDC9C8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27" y="90905"/>
            <a:ext cx="6666667" cy="6657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7104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C037B-E44E-419C-8BD2-752A426B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71" y="1100428"/>
            <a:ext cx="6342857" cy="4657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B53A7-E686-4D5A-BB94-7F967B13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71" y="1252828"/>
            <a:ext cx="6342857" cy="4657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F9668-07A8-4124-BC8D-E0BDB129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371" y="1405228"/>
            <a:ext cx="6342857" cy="4657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940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6D28621-CC23-4DF8-AFA8-549A52B9F358}"/>
              </a:ext>
            </a:extLst>
          </p:cNvPr>
          <p:cNvGrpSpPr/>
          <p:nvPr/>
        </p:nvGrpSpPr>
        <p:grpSpPr>
          <a:xfrm>
            <a:off x="226028" y="2253010"/>
            <a:ext cx="3604981" cy="2642840"/>
            <a:chOff x="390816" y="2262062"/>
            <a:chExt cx="5142857" cy="3780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281CE2-00BF-46DF-9194-C1D2E834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816" y="2262062"/>
              <a:ext cx="5142857" cy="37809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91E0C-41A8-460F-A482-70A55D23FE1A}"/>
                </a:ext>
              </a:extLst>
            </p:cNvPr>
            <p:cNvSpPr txBox="1"/>
            <p:nvPr/>
          </p:nvSpPr>
          <p:spPr>
            <a:xfrm>
              <a:off x="2962244" y="3944479"/>
              <a:ext cx="872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nnls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40BD7D-ED09-4B39-A486-3493FEE4998D}"/>
              </a:ext>
            </a:extLst>
          </p:cNvPr>
          <p:cNvGrpSpPr/>
          <p:nvPr/>
        </p:nvGrpSpPr>
        <p:grpSpPr>
          <a:xfrm>
            <a:off x="4267364" y="2253010"/>
            <a:ext cx="3604981" cy="2642840"/>
            <a:chOff x="4905023" y="1335872"/>
            <a:chExt cx="5142857" cy="37809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A83C22-6229-4962-92ED-725599DED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023" y="1335872"/>
              <a:ext cx="5142857" cy="37809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F03071-78C5-4D74-975F-B203286C82C7}"/>
                </a:ext>
              </a:extLst>
            </p:cNvPr>
            <p:cNvSpPr txBox="1"/>
            <p:nvPr/>
          </p:nvSpPr>
          <p:spPr>
            <a:xfrm>
              <a:off x="7476451" y="3018290"/>
              <a:ext cx="771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auc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5D8951-82C6-459C-AAD3-7FF392F38079}"/>
              </a:ext>
            </a:extLst>
          </p:cNvPr>
          <p:cNvGrpSpPr/>
          <p:nvPr/>
        </p:nvGrpSpPr>
        <p:grpSpPr>
          <a:xfrm>
            <a:off x="8308700" y="2253010"/>
            <a:ext cx="3604981" cy="2642840"/>
            <a:chOff x="5377234" y="3429000"/>
            <a:chExt cx="5142857" cy="37809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552D3-38B9-42EB-B4CB-D24A70BC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7234" y="3429000"/>
              <a:ext cx="5142857" cy="378095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C581BE-4214-4723-9987-C10D5E6A0924}"/>
                </a:ext>
              </a:extLst>
            </p:cNvPr>
            <p:cNvSpPr txBox="1"/>
            <p:nvPr/>
          </p:nvSpPr>
          <p:spPr>
            <a:xfrm>
              <a:off x="7894308" y="5138670"/>
              <a:ext cx="14975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rgbClr val="C00000"/>
                  </a:solidFill>
                </a:rPr>
                <a:t>nnloglik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1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034E2-1BEE-45DB-96A2-68BDFF23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6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F49B6-4EBF-4842-BAC1-C94893D9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" y="634"/>
            <a:ext cx="12192000" cy="68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1E7FB9-C9EB-49E2-8AB9-04180434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7249"/>
            <a:ext cx="4266126" cy="3785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FB55D-5DFB-4125-BF0A-5090D048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71" y="537249"/>
            <a:ext cx="4266126" cy="3785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7A8A2-D869-4A7B-BB73-1BD1BC31B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873" y="3072066"/>
            <a:ext cx="4266126" cy="37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5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563</Words>
  <Application>Microsoft Office PowerPoint</Application>
  <PresentationFormat>Widescreen</PresentationFormat>
  <Paragraphs>153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115</cp:revision>
  <dcterms:created xsi:type="dcterms:W3CDTF">2019-01-10T23:08:37Z</dcterms:created>
  <dcterms:modified xsi:type="dcterms:W3CDTF">2019-01-17T14:02:30Z</dcterms:modified>
</cp:coreProperties>
</file>